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Outfit Extra Bold" panose="020B0604020202020204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314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11554-3C06-5A51-83AA-27FF1E76E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9CBE9-EFA6-B07E-D505-67EFF9B88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66E28-15A4-7C4E-3B52-689516B4E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718B-9F47-5F7C-E392-A58318EBC8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9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12A2-48F1-7F10-9DF6-B6497B234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52F8D-6EE7-332E-EE36-E0F26CFAA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8925E-7BE9-4AB9-FE56-F2041F1B3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37CF1-2E7F-3712-432A-4B9DBBCA47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3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leninka.ru/article/n/politicheskie-transformatsii-v-rossiyskoy-federatsii-1991-2020-g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yberleninka.ru/article/n/politicheskaya-sistema-rossii-na-sovremennom-etape-puti-modernizatsii" TargetMode="External"/><Relationship Id="rId5" Type="http://schemas.openxmlformats.org/officeDocument/2006/relationships/hyperlink" Target="https://cyberleninka.ru/article/n/struktura-politicheskoy-sistemy-sovremennoy-rossii" TargetMode="External"/><Relationship Id="rId4" Type="http://schemas.openxmlformats.org/officeDocument/2006/relationships/hyperlink" Target="https://cyberleninka.ru/article/n/transformatsiya-politicheskoy-sistemy-postsovetskoy-rossii-analiz-bazovyh-tendentsi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5283" y="1466029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5.2 Основные периоды трансформации политических </a:t>
            </a:r>
            <a:r>
              <a:rPr lang="en-US" sz="42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институтов</a:t>
            </a:r>
            <a:r>
              <a:rPr lang="en-US" sz="4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en-US" sz="42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постсоветской</a:t>
            </a:r>
            <a:r>
              <a:rPr lang="en-US" sz="4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en-US" sz="42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России</a:t>
            </a:r>
            <a:endParaRPr lang="en-US" sz="4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25284" y="4389386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Политическая трансформация постсоветской России стала одним из наиболее масштабных процессов конца XX – начала XXI века, затронувшим все уровни политической системы. Эти изменения носили не только структурный, но и глубокий цивилизационный характер, переоформляя саму модель государственности и механизмы легитимации власти.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3CF0C6D-4D7B-7603-A7E7-776AD6052C0A}"/>
              </a:ext>
            </a:extLst>
          </p:cNvPr>
          <p:cNvSpPr/>
          <p:nvPr/>
        </p:nvSpPr>
        <p:spPr>
          <a:xfrm>
            <a:off x="7050898" y="7413069"/>
            <a:ext cx="3258789" cy="1633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Ваганова Ольга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ru-RU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3834101/30309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589"/>
            <a:ext cx="12579548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Заключение: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волюция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российской государственности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63234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Путь трансформации политических институтов постсоветской России прошел через несколько ключевых этапов, каждый из которых формировал уникальный облик современной политической системы.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134320"/>
            <a:ext cx="4199692" cy="258579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385" y="3134320"/>
            <a:ext cx="4186833" cy="258579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501" y="3134320"/>
            <a:ext cx="4296489" cy="258579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6101596"/>
            <a:ext cx="130428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Современная политическая система России стала результатом сложной коэволюции институтов, элит и ценностных оснований, в рамках которой государство выполняет ведущую роль в формировании политического порядка и модернизационных процессов.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B2BC72C-9DFE-F76D-D461-4851D36B7CFE}"/>
              </a:ext>
            </a:extLst>
          </p:cNvPr>
          <p:cNvSpPr/>
          <p:nvPr/>
        </p:nvSpPr>
        <p:spPr>
          <a:xfrm>
            <a:off x="12383836" y="7413069"/>
            <a:ext cx="2246564" cy="816531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9610D-A928-C630-C73F-64F3FEB7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01134F4-3F91-E5D8-AF78-E875CE11E145}"/>
              </a:ext>
            </a:extLst>
          </p:cNvPr>
          <p:cNvSpPr/>
          <p:nvPr/>
        </p:nvSpPr>
        <p:spPr>
          <a:xfrm>
            <a:off x="2981405" y="3845421"/>
            <a:ext cx="12579548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ru-RU" sz="7200" b="1" i="1" dirty="0">
                <a:solidFill>
                  <a:srgbClr val="2319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sz="7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CED3D51-4977-1D90-B38A-081909F2545B}"/>
              </a:ext>
            </a:extLst>
          </p:cNvPr>
          <p:cNvSpPr/>
          <p:nvPr/>
        </p:nvSpPr>
        <p:spPr>
          <a:xfrm>
            <a:off x="793790" y="2063234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271EFC2-DD60-75EB-D266-684FD5DB5970}"/>
              </a:ext>
            </a:extLst>
          </p:cNvPr>
          <p:cNvSpPr/>
          <p:nvPr/>
        </p:nvSpPr>
        <p:spPr>
          <a:xfrm>
            <a:off x="12383836" y="7413069"/>
            <a:ext cx="2246564" cy="816531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F01E57C-2DAC-29BC-1C7B-AE6CDFBB6A9E}"/>
              </a:ext>
            </a:extLst>
          </p:cNvPr>
          <p:cNvSpPr/>
          <p:nvPr/>
        </p:nvSpPr>
        <p:spPr>
          <a:xfrm>
            <a:off x="12355174" y="7297323"/>
            <a:ext cx="3258789" cy="1633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Ваганова Ольга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ru-RU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3834101/30309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58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3EDA4-A775-64CB-1175-B8254A4E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AEDE46-6035-E1F8-8DE3-C6FCFD0E8532}"/>
              </a:ext>
            </a:extLst>
          </p:cNvPr>
          <p:cNvSpPr/>
          <p:nvPr/>
        </p:nvSpPr>
        <p:spPr>
          <a:xfrm>
            <a:off x="6048696" y="1635622"/>
            <a:ext cx="6127871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ru-RU" sz="3600" b="1" i="1" dirty="0">
                <a:solidFill>
                  <a:srgbClr val="2319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Литература: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48724D5-88E5-CD10-75B7-62000F5E250B}"/>
              </a:ext>
            </a:extLst>
          </p:cNvPr>
          <p:cNvSpPr/>
          <p:nvPr/>
        </p:nvSpPr>
        <p:spPr>
          <a:xfrm>
            <a:off x="793790" y="2063234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7C93C0B-9915-77EF-2757-37A9A1E30DE3}"/>
              </a:ext>
            </a:extLst>
          </p:cNvPr>
          <p:cNvSpPr/>
          <p:nvPr/>
        </p:nvSpPr>
        <p:spPr>
          <a:xfrm>
            <a:off x="12383836" y="7413069"/>
            <a:ext cx="2246564" cy="816531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FBDEC-EC37-738A-0027-5887A8469645}"/>
              </a:ext>
            </a:extLst>
          </p:cNvPr>
          <p:cNvSpPr txBox="1"/>
          <p:nvPr/>
        </p:nvSpPr>
        <p:spPr>
          <a:xfrm>
            <a:off x="1083157" y="2367619"/>
            <a:ext cx="12655992" cy="4215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Исаев, Б.А., Баранов, Н.А. Политические отношения и политический процесс в современной России: учебное пособие. – СПб.: Издательство: Питер, 2009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Багдасарян С. Д. Политические трансформации в российской федерации (1991-2020 гг.) // Вестник Московского университета им. С. Ю. Витте. Серия 2: Юридические науки. 2021. №3 (29).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https://cyberleninka.ru/article/n/politicheskie-transformatsii-v-rossiyskoy-federatsii-1991-2020-gg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18.11.2025).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Бродовская Е. В. Трансформация политической системы постсоветской России: анализ базовых тенденций // Известия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ТулГУ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Гуманитарные науки. 2008. №1.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https://cyberleninka.ru/article/n/transformatsiya-politicheskoy-sistemy-postsovetskoy-rossii-analiz-bazovyh-tendentsiy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19.11.2025).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Зосименко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И. А., Ахмедова И. И. Структура политической системы современной России // Вестник УлГТУ. 2015. №4 (72).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https://cyberleninka.ru/article/n/struktura-politicheskoy-sistemy-sovremennoy-rossii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(дата обращения: 18.11.2025).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Саркисьян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И. И. Политическая система России на современном этапе. Пути модернизации // МНИЖ. 2014. №3-3 (22).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https://cyberleninka.ru/article/n/politicheskaya-sistema-rossii-na-sovremennom-etape-puti-modernizatsii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18.11.2025).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733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865"/>
            <a:ext cx="6889552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Специфика российского транзита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408033"/>
            <a:ext cx="3681770" cy="3300770"/>
          </a:xfrm>
          <a:prstGeom prst="roundRect">
            <a:avLst>
              <a:gd name="adj" fmla="val 332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770930" y="1408033"/>
            <a:ext cx="91440" cy="3300770"/>
          </a:xfrm>
          <a:prstGeom prst="roundRect">
            <a:avLst>
              <a:gd name="adj" fmla="val 8855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077992" y="1623655"/>
            <a:ext cx="3181945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Условия разрушенной государственности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77992" y="2341721"/>
            <a:ext cx="3181945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 отличие от стран Центральной Европы, Россия столкнулась с необходимостью формировать все заново — от институтов до ценностных оснований общественной жизни.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68322" y="1408033"/>
            <a:ext cx="3681889" cy="3300770"/>
          </a:xfrm>
          <a:prstGeom prst="roundRect">
            <a:avLst>
              <a:gd name="adj" fmla="val 332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4645462" y="1408033"/>
            <a:ext cx="91440" cy="3300770"/>
          </a:xfrm>
          <a:prstGeom prst="roundRect">
            <a:avLst>
              <a:gd name="adj" fmla="val 8855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4952524" y="1623655"/>
            <a:ext cx="3182064" cy="903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Отсутствие демократического опыта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06804" y="2345642"/>
            <a:ext cx="3182064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Преобразования разворачивались без устоявшихся демократических традиций и институтов, что предопределило затяжной и противоречивый характер процесса.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4901565"/>
            <a:ext cx="3681770" cy="2691170"/>
          </a:xfrm>
          <a:prstGeom prst="roundRect">
            <a:avLst>
              <a:gd name="adj" fmla="val 4077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770930" y="4901565"/>
            <a:ext cx="91440" cy="2691170"/>
          </a:xfrm>
          <a:prstGeom prst="roundRect">
            <a:avLst>
              <a:gd name="adj" fmla="val 8855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1077992" y="5117187"/>
            <a:ext cx="3181945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Экономическая катастрофа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77992" y="5698106"/>
            <a:ext cx="3181945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Резкая смена экономической модели и приватизация привели к социальному расслоению и утрате прежних механизмов социальной интеграции.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868" y="473643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Этап 1: </a:t>
            </a:r>
            <a:r>
              <a:rPr lang="ru-RU" sz="3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</a:t>
            </a:r>
            <a:r>
              <a:rPr lang="en-US" sz="32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ачало</a:t>
            </a:r>
            <a:r>
              <a:rPr lang="en-US" sz="3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реформ (1991–1999</a:t>
            </a:r>
            <a:r>
              <a:rPr lang="ru-RU" sz="3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гг.</a:t>
            </a:r>
            <a:r>
              <a:rPr lang="en-US" sz="3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) — </a:t>
            </a:r>
            <a:r>
              <a:rPr lang="ru-RU" sz="3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х</a:t>
            </a:r>
            <a:r>
              <a:rPr lang="en-US" sz="32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аос</a:t>
            </a:r>
            <a:r>
              <a:rPr lang="en-US" sz="32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и становление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94630" y="1948197"/>
            <a:ext cx="4240487" cy="1679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Первые годы после распада СССР характеризовались резким разрывом с предыдущей политической системой. Институциональная трансформация сопровождалась глубокой ценностной дезориентацией населения и созданием демократических институтов в условиях отсутствия демократической политической культуры.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967309" y="4602385"/>
            <a:ext cx="4367808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Кризис 1993 года:</a:t>
            </a: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Силовое противостояние и принятие Конституции, закрепившей суперпрезидентскую модель власти.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462438" y="5401658"/>
            <a:ext cx="43678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Олигархическая модель:</a:t>
            </a: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Старая номенклатура сохранила влияние, переориентировав власть на экономические ресурсы, создав неформальные каналы влияния.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967309" y="6752454"/>
            <a:ext cx="4367808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Финансовый кризис 1998 года:</a:t>
            </a: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Обнажил исчерпанность модели радикальной либерализации и привел к запросу на порядок.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816025" y="1950244"/>
            <a:ext cx="3258789" cy="1633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Демократические институты создавались в условиях почти полного отсутствия демократической политической культуры, что привело к их нестабильности.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2871453-9AF0-6517-06EE-319EE7A0922F}"/>
              </a:ext>
            </a:extLst>
          </p:cNvPr>
          <p:cNvSpPr/>
          <p:nvPr/>
        </p:nvSpPr>
        <p:spPr>
          <a:xfrm>
            <a:off x="12383836" y="7413069"/>
            <a:ext cx="2246564" cy="816531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472457" y="1160227"/>
            <a:ext cx="1032057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Последствия 90-х: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синхронность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и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акуум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06013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1384898" y="2862403"/>
            <a:ext cx="3456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Вакуум правовых норм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246510" y="355572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Либерализация экономики при отсутствии четких правовых рамок привела к криминализации экономических отношений.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216962" y="206013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8"/>
          <p:cNvSpPr/>
          <p:nvPr/>
        </p:nvSpPr>
        <p:spPr>
          <a:xfrm>
            <a:off x="5681912" y="286240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Социокультурный фактор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5685830" y="3499983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Общество, уставшее от хаоса, избирательно воспринимало демократические ценности, предпочитая свободу ответственности.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9640133" y="2060138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8" name="Text 12"/>
          <p:cNvSpPr/>
          <p:nvPr/>
        </p:nvSpPr>
        <p:spPr>
          <a:xfrm>
            <a:off x="10390539" y="2791323"/>
            <a:ext cx="24689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Неукоренившаяся демократия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10126058" y="3542303"/>
            <a:ext cx="3589942" cy="253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Выборы были скорее ареной борьбы элит, чем инструментом политического представительства, не способствуя развитию гражданского общества.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793790" y="63506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Финансовый кризис и дефолт 1998 года стали точкой бифуркации, обнажившей исчерпанность модели радикальной либерализации при слабом государстве.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08101" y="522740"/>
            <a:ext cx="7588091" cy="1000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Этап 2: </a:t>
            </a:r>
            <a:r>
              <a:rPr lang="ru-RU" sz="36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ц</a:t>
            </a:r>
            <a:r>
              <a:rPr lang="en-US" sz="36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ентрализация</a:t>
            </a:r>
            <a:r>
              <a:rPr lang="en-US" sz="36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и консолидация (2000-е годы)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7954" y="1911668"/>
            <a:ext cx="7588091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 приходом новой политической команды начинается этап системного укрепления государства, восстановления управляемости и создания устойчивой структуры власти через концепцию «вертикали власти».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7954" y="3096816"/>
            <a:ext cx="200025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77954" y="3413998"/>
            <a:ext cx="3694033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777954" y="3559731"/>
            <a:ext cx="369403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Усиление федерального центра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7953" y="4099441"/>
            <a:ext cx="3694033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Контроль над регионами и упорядочивание партийной системы с появлением доминирующей «партии власти».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672013" y="3096816"/>
            <a:ext cx="200025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672013" y="3413998"/>
            <a:ext cx="3694033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4672013" y="3559731"/>
            <a:ext cx="30281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Вытеснение олигархов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672013" y="3992285"/>
            <a:ext cx="3694033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Крупные бизнес-группы выводятся из политической сферы, а ключевые позиции занимают представители силовых структур.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77954" y="5935028"/>
            <a:ext cx="200025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77954" y="6252210"/>
            <a:ext cx="7588091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777954" y="6397943"/>
            <a:ext cx="387869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Плебисцитарная демократия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77954" y="6830497"/>
            <a:ext cx="758809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Лидер становится источником легитимности, а институты — системами обеспечения его поддержки.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AF85D44-5199-8635-A07E-5A07C58EC290}"/>
              </a:ext>
            </a:extLst>
          </p:cNvPr>
          <p:cNvSpPr/>
          <p:nvPr/>
        </p:nvSpPr>
        <p:spPr>
          <a:xfrm>
            <a:off x="12383836" y="7413069"/>
            <a:ext cx="2246564" cy="816531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 0"/>
          <p:cNvSpPr/>
          <p:nvPr/>
        </p:nvSpPr>
        <p:spPr>
          <a:xfrm>
            <a:off x="793790" y="663654"/>
            <a:ext cx="8813244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«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Суверенная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демократия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»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: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деологическое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оформление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87579" y="120136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Данный период получил идеологическое оформление в </a:t>
            </a:r>
            <a:r>
              <a:rPr lang="en-US" sz="200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концепции</a:t>
            </a: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ru-RU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«</a:t>
            </a:r>
            <a:r>
              <a:rPr lang="en-US" sz="200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суверенной</a:t>
            </a: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демократии</a:t>
            </a:r>
            <a:r>
              <a:rPr lang="ru-RU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»</a:t>
            </a: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</a:t>
            </a:r>
            <a:endParaRPr lang="ru-RU" sz="2000" b="1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200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которая</a:t>
            </a: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акцентировала независимость внутренней и внешней политики России.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 r="27162"/>
          <a:stretch>
            <a:fillRect/>
          </a:stretch>
        </p:blipFill>
        <p:spPr>
          <a:xfrm>
            <a:off x="1281729" y="2254652"/>
            <a:ext cx="5111948" cy="35687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228221"/>
            <a:ext cx="419147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Приоритет государственного суверенитета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06006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Легитимизация гибридной модели, сочетающей демократические процедуры с государственным контролем.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733" y="1901836"/>
            <a:ext cx="4194486" cy="41944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60073" y="6212571"/>
            <a:ext cx="273355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ru-RU" sz="2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«</a:t>
            </a:r>
            <a:r>
              <a:rPr lang="en-US" sz="2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Равноудаление</a:t>
            </a:r>
            <a:r>
              <a:rPr lang="en-US" sz="2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олигархов</a:t>
            </a:r>
            <a:r>
              <a:rPr lang="ru-RU" sz="2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»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009681" y="6522724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Вытеснение крупного бизнеса из прямого участия в политических решениях в обмен на гарантии безопасности собственности.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86388" y="7448074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Эта модель, несмотря на критику, оказалась устойчивой, отвечая массовому запросу на стабильность после хаоса 90-х годов.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93790" y="799862"/>
            <a:ext cx="10778966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Этап 3: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еформированная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стабильность (2010-е годы)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386098" y="1535267"/>
            <a:ext cx="795361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Управляемая модернизация и структурная инерция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888" y="2009537"/>
            <a:ext cx="9938623" cy="45865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79132" y="2471079"/>
            <a:ext cx="2494352" cy="311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i="1" dirty="0">
                <a:solidFill>
                  <a:srgbClr val="FFFFFF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Факторы развития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742071" y="4658808"/>
            <a:ext cx="1673987" cy="124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Управляемая модернизация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764242" y="5290741"/>
            <a:ext cx="1673987" cy="748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Целенаправленное обновление системы.</a:t>
            </a:r>
            <a:endParaRPr 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6098" y="3929730"/>
            <a:ext cx="421268" cy="4212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91868" y="4591814"/>
            <a:ext cx="1673988" cy="1247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Несоответствие институтов и культуры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0191868" y="5327690"/>
            <a:ext cx="1673988" cy="748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Разрыв между правилами и нормами.</a:t>
            </a:r>
            <a:endParaRPr 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24810" y="3933541"/>
            <a:ext cx="421268" cy="4212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247508" y="4899141"/>
            <a:ext cx="1673987" cy="935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Ориентация на сильное государство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225335" y="5486208"/>
            <a:ext cx="1673987" cy="748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Приоритет государственных интересов.</a:t>
            </a:r>
            <a:endParaRPr 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2782" y="4240312"/>
            <a:ext cx="421269" cy="42126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736490" y="4924415"/>
            <a:ext cx="1673987" cy="623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Структурная инерция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7752945" y="5503281"/>
            <a:ext cx="1673987" cy="748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Сопротивление изменениям в системе.</a:t>
            </a:r>
            <a:endParaRPr 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793790" y="6812875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Власть провозглашает необходимость развития институтов, повышения качества управления и усиления роли местного самоуправления. Однако, согласно исследованиям, ценностные изменения происходят медленно, а гражданская активность часто носит ситуативный характер.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DCE8FB7-81A1-6C09-E85E-0A8689C40AC3}"/>
              </a:ext>
            </a:extLst>
          </p:cNvPr>
          <p:cNvSpPr/>
          <p:nvPr/>
        </p:nvSpPr>
        <p:spPr>
          <a:xfrm>
            <a:off x="12383836" y="7413069"/>
            <a:ext cx="2246564" cy="816531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41046"/>
            <a:ext cx="7556421" cy="96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Вызовы стабильности: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литы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и общество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300645"/>
            <a:ext cx="3681770" cy="2957513"/>
          </a:xfrm>
          <a:prstGeom prst="roundRect">
            <a:avLst>
              <a:gd name="adj" fmla="val 3710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280190" y="2277785"/>
            <a:ext cx="3681770" cy="91440"/>
          </a:xfrm>
          <a:prstGeom prst="roundRect">
            <a:avLst>
              <a:gd name="adj" fmla="val 8855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7759073" y="2034302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8005286" y="2155984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95812" y="2782610"/>
            <a:ext cx="3250525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Несоответствие институтов и культуры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95812" y="3500676"/>
            <a:ext cx="3250525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Формальные демократические институты часто сталкиваются с социокультурными нормами, ориентированными на сильное государство.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54722" y="2300645"/>
            <a:ext cx="3681889" cy="2957513"/>
          </a:xfrm>
          <a:prstGeom prst="roundRect">
            <a:avLst>
              <a:gd name="adj" fmla="val 3710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10154722" y="2277785"/>
            <a:ext cx="3681889" cy="91440"/>
          </a:xfrm>
          <a:prstGeom prst="roundRect">
            <a:avLst>
              <a:gd name="adj" fmla="val 8855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11656227" y="2019526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11879937" y="2155984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370344" y="2782610"/>
            <a:ext cx="3250644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Устойчивое воспроизводство элиты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70344" y="3500676"/>
            <a:ext cx="325064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Система способствует сохранению управленческой элиты и значительного влияния силовых структур.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5740122"/>
            <a:ext cx="7556421" cy="1731169"/>
          </a:xfrm>
          <a:prstGeom prst="roundRect">
            <a:avLst>
              <a:gd name="adj" fmla="val 6338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4"/>
          <p:cNvSpPr/>
          <p:nvPr/>
        </p:nvSpPr>
        <p:spPr>
          <a:xfrm>
            <a:off x="6280190" y="5717262"/>
            <a:ext cx="7556421" cy="91440"/>
          </a:xfrm>
          <a:prstGeom prst="roundRect">
            <a:avLst>
              <a:gd name="adj" fmla="val 8855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5"/>
          <p:cNvSpPr/>
          <p:nvPr/>
        </p:nvSpPr>
        <p:spPr>
          <a:xfrm>
            <a:off x="9672757" y="5473779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6"/>
          <p:cNvSpPr/>
          <p:nvPr/>
        </p:nvSpPr>
        <p:spPr>
          <a:xfrm>
            <a:off x="9942671" y="5595461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495812" y="6222087"/>
            <a:ext cx="505015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Ограниченная гражданская активность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495812" y="6638925"/>
            <a:ext cx="712517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Общество сохраняет ориентацию на патернализм, что ограничивает развитие демократических практик и местной инициативы.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93790" y="932736"/>
            <a:ext cx="12749212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6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Этап 4: </a:t>
            </a:r>
            <a:r>
              <a:rPr lang="ru-RU" sz="36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</a:t>
            </a:r>
            <a:r>
              <a:rPr lang="en-US" sz="36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овый</a:t>
            </a:r>
            <a:r>
              <a:rPr lang="en-US" sz="36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этап после 2020 года — </a:t>
            </a:r>
            <a:r>
              <a:rPr lang="ru-RU" sz="36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</a:t>
            </a:r>
            <a:r>
              <a:rPr lang="en-US" sz="36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авершение</a:t>
            </a:r>
            <a:r>
              <a:rPr lang="en-US" sz="36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транзита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0181" y="1704755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Конституционные изменения 2020 года открывают новый этап, фактически завершивший период постсоветской неопределенности.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30712" y="2545199"/>
            <a:ext cx="402419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Конституционные изменения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2986445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Перераспределение полномочий и закрепление стратегических ориентиров развития системы.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15" y="2305407"/>
            <a:ext cx="4108371" cy="4108371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5554" y="3030379"/>
            <a:ext cx="305395" cy="3053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5495" y="2385774"/>
            <a:ext cx="416111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Закрепление идеологических элементов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75495" y="3145869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Утверждение ценностных основ государственности, традиций и национальной идентичности.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015" y="2305407"/>
            <a:ext cx="4108371" cy="4108371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8780" y="3379946"/>
            <a:ext cx="305395" cy="3053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675495" y="4752499"/>
            <a:ext cx="369165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Усиление роли государства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675495" y="5193744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Более четкие нормативные рамки и усиление регулирования политических и социальных процессов.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1015" y="2305407"/>
            <a:ext cx="4108371" cy="410837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93790" y="4593074"/>
            <a:ext cx="416111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Укрепление президентской власти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793790" y="5353169"/>
            <a:ext cx="41611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Сохранение политической конкуренции в управляемых пределах и доминирование исполнительной власти.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1015" y="2305407"/>
            <a:ext cx="4108371" cy="4108371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5986" y="5033605"/>
            <a:ext cx="305395" cy="30539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93790" y="6643330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Таким образом, Россия вступает в фазу новой государственности, где формальные институты, политическая культура и ценностные ориентиры синхронизированы в единой модели.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1037</Words>
  <Application>Microsoft Office PowerPoint</Application>
  <PresentationFormat>Произвольный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Times New Roman</vt:lpstr>
      <vt:lpstr>Aptos</vt:lpstr>
      <vt:lpstr>Arial</vt:lpstr>
      <vt:lpstr>Outfit Extra Bold</vt:lpstr>
      <vt:lpstr>Outfit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4</cp:revision>
  <dcterms:created xsi:type="dcterms:W3CDTF">2025-11-18T21:47:44Z</dcterms:created>
  <dcterms:modified xsi:type="dcterms:W3CDTF">2025-11-18T22:23:24Z</dcterms:modified>
</cp:coreProperties>
</file>